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339" r:id="rId5"/>
    <p:sldId id="341" r:id="rId6"/>
    <p:sldId id="332" r:id="rId7"/>
    <p:sldId id="340" r:id="rId8"/>
    <p:sldId id="342" r:id="rId9"/>
    <p:sldId id="343" r:id="rId10"/>
    <p:sldId id="344" r:id="rId11"/>
    <p:sldId id="345" r:id="rId12"/>
    <p:sldId id="346" r:id="rId13"/>
    <p:sldId id="349" r:id="rId14"/>
    <p:sldId id="347" r:id="rId15"/>
    <p:sldId id="348" r:id="rId16"/>
    <p:sldId id="351" r:id="rId17"/>
    <p:sldId id="350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1012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e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20"/>
            <a:ext cx="19594513" cy="2840226"/>
          </a:xfrm>
        </p:spPr>
        <p:txBody>
          <a:bodyPr/>
          <a:lstStyle/>
          <a:p>
            <a:r>
              <a:rPr lang="en-US" dirty="0"/>
              <a:t>Gerry Clark Representing Proxima Powder Metallurgy (UK)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1902293"/>
            <a:ext cx="19604183" cy="1160335"/>
          </a:xfrm>
        </p:spPr>
        <p:txBody>
          <a:bodyPr/>
          <a:lstStyle/>
          <a:p>
            <a:r>
              <a:rPr lang="en-GB" dirty="0"/>
              <a:t>Powder Metallurgy Hot Isostatic Pressing: Titanium Done Differently for Defence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0963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285C8-E988-7542-6031-4D28D3EB0A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2682" y="238931"/>
            <a:ext cx="17570823" cy="1857155"/>
          </a:xfrm>
        </p:spPr>
        <p:txBody>
          <a:bodyPr/>
          <a:lstStyle/>
          <a:p>
            <a:r>
              <a:rPr lang="en-GB" dirty="0"/>
              <a:t>CNC Machining Savings - Carbide Cost Reduction 60% Consumable Wear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A535B-DA76-1910-F030-210ADACAA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608" y="3290534"/>
            <a:ext cx="8256927" cy="431789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9DB792-FB0C-EC27-66B1-5B145C672675}"/>
              </a:ext>
            </a:extLst>
          </p:cNvPr>
          <p:cNvSpPr txBox="1"/>
          <p:nvPr/>
        </p:nvSpPr>
        <p:spPr>
          <a:xfrm>
            <a:off x="526772" y="3163113"/>
            <a:ext cx="5138922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533" indent="-380533" algn="l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cs typeface="Arabic Typesetting" panose="020F0502020204030204" pitchFamily="66" charset="-78"/>
              </a:rPr>
              <a:t>Independent report created and available upon request</a:t>
            </a:r>
          </a:p>
          <a:p>
            <a:pPr marL="380533" indent="-380533" algn="l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cs typeface="Arabic Typesetting" panose="020F0502020204030204" pitchFamily="66" charset="-78"/>
              </a:rPr>
              <a:t>Baseline approved by Boeing Commercial Aircraft &amp; Advanced Machining Research Centre (AMRC)</a:t>
            </a:r>
          </a:p>
          <a:p>
            <a:pPr marL="380533" indent="-380533" algn="l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cs typeface="Arabic Typesetting" panose="020F0502020204030204" pitchFamily="66" charset="-78"/>
              </a:rPr>
              <a:t>Reduced consumable wear due to isotropic structure</a:t>
            </a:r>
          </a:p>
          <a:p>
            <a:pPr marL="380533" indent="-380533" algn="l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cs typeface="Arabic Typesetting" panose="020F0502020204030204" pitchFamily="66" charset="-78"/>
              </a:rPr>
              <a:t>HIP material survived 9 milling pockets compared to 3 milling pockets with forging material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F7488-0E71-A2DD-B71B-CAF117648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608" y="7969883"/>
            <a:ext cx="8238998" cy="41495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475A3B-CC1E-A634-396A-D0EF6B290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2520" y="5392921"/>
            <a:ext cx="9099809" cy="44310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795980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E5E90-B858-87C0-B78A-0BE4B9DDE8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7400494" cy="1857155"/>
          </a:xfrm>
        </p:spPr>
        <p:txBody>
          <a:bodyPr/>
          <a:lstStyle/>
          <a:p>
            <a:r>
              <a:rPr lang="en-GB" dirty="0"/>
              <a:t>Mechanical Properties – Titanium Parts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6D690B-7C72-2953-46A2-82A51447A245}"/>
              </a:ext>
            </a:extLst>
          </p:cNvPr>
          <p:cNvSpPr txBox="1"/>
          <p:nvPr/>
        </p:nvSpPr>
        <p:spPr>
          <a:xfrm>
            <a:off x="502024" y="4462833"/>
            <a:ext cx="8073177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PM-HIP national specifications available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Ability to work with your design allowable teams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Fatigue data available upon request too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This is not a future technology – it is available now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DDA852-EC13-4F1C-D058-92B6411A6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793" y="3960753"/>
            <a:ext cx="14881104" cy="5556537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86919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CF46E4-D03A-113A-A85A-8FEDE90F46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2023" y="238931"/>
            <a:ext cx="18983009" cy="1857155"/>
          </a:xfrm>
        </p:spPr>
        <p:txBody>
          <a:bodyPr/>
          <a:lstStyle/>
          <a:p>
            <a:r>
              <a:rPr lang="en-GB" dirty="0"/>
              <a:t>Applications – Case Study Titanium Primary Structure – Jigsaw Puzzle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E98F0B-2CBA-6658-10B8-913B7252F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6685" y="6499670"/>
            <a:ext cx="2933954" cy="21871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B1426F-905C-A28C-A473-83135AF56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5975" y="2737143"/>
            <a:ext cx="2522439" cy="20423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C810E1-AD86-FE29-C975-DF66993B9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233" y="3013377"/>
            <a:ext cx="3696020" cy="23243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90F7ED-E743-511C-2877-EB4D8369A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5464" y="4037044"/>
            <a:ext cx="2911092" cy="26824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2588B7B-D206-05DC-5ED2-CDE9FD0D4C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2246" y="6070217"/>
            <a:ext cx="3608764" cy="21871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84C0B8-F6EF-1113-E14D-1B29977CDE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89261" y="9885292"/>
            <a:ext cx="7594866" cy="218712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E6557ED-9DF6-5421-E588-58B7351E9E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86154" y="9599031"/>
            <a:ext cx="2219300" cy="27596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22C8B9B-25E1-9626-F5D1-714CBB091221}"/>
              </a:ext>
            </a:extLst>
          </p:cNvPr>
          <p:cNvSpPr txBox="1"/>
          <p:nvPr/>
        </p:nvSpPr>
        <p:spPr>
          <a:xfrm>
            <a:off x="7076628" y="3779494"/>
            <a:ext cx="62677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5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C9F543-488D-F41C-8485-DE16938C2BE5}"/>
              </a:ext>
            </a:extLst>
          </p:cNvPr>
          <p:cNvSpPr txBox="1"/>
          <p:nvPr/>
        </p:nvSpPr>
        <p:spPr>
          <a:xfrm>
            <a:off x="21626703" y="4796415"/>
            <a:ext cx="62677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FF0000"/>
                </a:solidFill>
              </a:rPr>
              <a:t>6</a:t>
            </a:r>
            <a:r>
              <a:rPr kumimoji="0" lang="en-GB" sz="5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C96F0D-14B0-DB2E-0505-24799A1A4326}"/>
              </a:ext>
            </a:extLst>
          </p:cNvPr>
          <p:cNvSpPr txBox="1"/>
          <p:nvPr/>
        </p:nvSpPr>
        <p:spPr>
          <a:xfrm>
            <a:off x="6932543" y="10352094"/>
            <a:ext cx="62677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FF0000"/>
                </a:solidFill>
              </a:rPr>
              <a:t>7</a:t>
            </a:r>
            <a:r>
              <a:rPr kumimoji="0" lang="en-GB" sz="5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D0E0BC-1258-A8C9-EB37-85BD9BCE1144}"/>
              </a:ext>
            </a:extLst>
          </p:cNvPr>
          <p:cNvSpPr txBox="1"/>
          <p:nvPr/>
        </p:nvSpPr>
        <p:spPr>
          <a:xfrm>
            <a:off x="3776473" y="6664009"/>
            <a:ext cx="62677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FF0000"/>
                </a:solidFill>
              </a:rPr>
              <a:t>5</a:t>
            </a:r>
            <a:r>
              <a:rPr kumimoji="0" lang="en-GB" sz="5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5AB54E-D9A0-5520-AC07-66705F0DF7E3}"/>
              </a:ext>
            </a:extLst>
          </p:cNvPr>
          <p:cNvSpPr txBox="1"/>
          <p:nvPr/>
        </p:nvSpPr>
        <p:spPr>
          <a:xfrm>
            <a:off x="14336428" y="3142193"/>
            <a:ext cx="62677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FF0000"/>
                </a:solidFill>
              </a:rPr>
              <a:t>4</a:t>
            </a:r>
            <a:r>
              <a:rPr kumimoji="0" lang="en-GB" sz="5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F34B43-BAB3-4388-10FB-69DA87AF53A2}"/>
              </a:ext>
            </a:extLst>
          </p:cNvPr>
          <p:cNvSpPr txBox="1"/>
          <p:nvPr/>
        </p:nvSpPr>
        <p:spPr>
          <a:xfrm>
            <a:off x="21405028" y="10643044"/>
            <a:ext cx="62677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FF0000"/>
                </a:solidFill>
              </a:rPr>
              <a:t>3</a:t>
            </a:r>
            <a:r>
              <a:rPr kumimoji="0" lang="en-GB" sz="5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92ACC6-1754-DEDA-67E2-593A49CBA2A3}"/>
              </a:ext>
            </a:extLst>
          </p:cNvPr>
          <p:cNvSpPr txBox="1"/>
          <p:nvPr/>
        </p:nvSpPr>
        <p:spPr>
          <a:xfrm>
            <a:off x="14873971" y="6622442"/>
            <a:ext cx="62677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FF0000"/>
                </a:solidFill>
              </a:rPr>
              <a:t>2</a:t>
            </a:r>
            <a:r>
              <a:rPr kumimoji="0" lang="en-GB" sz="5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076023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2096B-D110-1BC1-66CE-EE61A7D13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1CEEF-A907-ECF2-D9DA-2AADEF646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2024" y="238931"/>
            <a:ext cx="18341788" cy="1857155"/>
          </a:xfrm>
        </p:spPr>
        <p:txBody>
          <a:bodyPr/>
          <a:lstStyle/>
          <a:p>
            <a:r>
              <a:rPr lang="en-GB" sz="4800" dirty="0"/>
              <a:t>Applications – Case Study – Single Piece Unit – remove welding, 7 parts to 1, collapsed lead-time, easier inventory and no more forgings or extrusions – Designers beware!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DAF927-4DE6-B65B-7B0C-2B7B4996C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13" y="3548674"/>
            <a:ext cx="4519605" cy="31806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9F47A8E-CAF1-2C40-EBFF-282D3BE75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933978" y="4007485"/>
            <a:ext cx="7602337" cy="57010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11BD42-8D84-4E44-3237-BCD7D768C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7325" y="3162806"/>
            <a:ext cx="5552842" cy="74037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0D1F0D-FC34-4051-C752-CEFB5346B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54" y="7530053"/>
            <a:ext cx="4679964" cy="26705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844643-F281-6CBB-04AC-1F181AA2C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2258" y="3056830"/>
            <a:ext cx="6363565" cy="760233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549711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69759-482A-719E-BCB8-E5665C0603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142" y="238931"/>
            <a:ext cx="19335403" cy="1857155"/>
          </a:xfrm>
        </p:spPr>
        <p:txBody>
          <a:bodyPr/>
          <a:lstStyle/>
          <a:p>
            <a:r>
              <a:rPr lang="en-GB" sz="6000" dirty="0"/>
              <a:t>Summary Information &amp; Thank You from the UK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ACFAAD-D81B-5FD7-8315-2A6BEB7FA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988" y="2096086"/>
            <a:ext cx="17790024" cy="964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1883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5755C-6B25-1E44-F0E0-66652087A1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7113624" cy="1857155"/>
          </a:xfrm>
        </p:spPr>
        <p:txBody>
          <a:bodyPr/>
          <a:lstStyle/>
          <a:p>
            <a:pPr marL="12700">
              <a:lnSpc>
                <a:spcPts val="3229"/>
              </a:lnSpc>
              <a:spcBef>
                <a:spcPts val="95"/>
              </a:spcBef>
            </a:pPr>
            <a:r>
              <a:rPr lang="en-GB" sz="3600" dirty="0"/>
              <a:t>Forging</a:t>
            </a:r>
            <a:r>
              <a:rPr lang="en-GB" sz="3600" spc="-95" dirty="0"/>
              <a:t> </a:t>
            </a:r>
            <a:r>
              <a:rPr lang="en-GB" sz="3600" dirty="0"/>
              <a:t>or</a:t>
            </a:r>
            <a:r>
              <a:rPr lang="en-GB" sz="3600" spc="-100" dirty="0"/>
              <a:t> </a:t>
            </a:r>
            <a:r>
              <a:rPr lang="en-GB" sz="3600" dirty="0"/>
              <a:t>Casting</a:t>
            </a:r>
            <a:r>
              <a:rPr lang="en-GB" sz="3600" spc="-90" dirty="0"/>
              <a:t> </a:t>
            </a:r>
            <a:r>
              <a:rPr lang="en-GB" sz="3600" spc="-10" dirty="0"/>
              <a:t>Route – This is what you do today</a:t>
            </a:r>
          </a:p>
          <a:p>
            <a:pPr marL="12700">
              <a:lnSpc>
                <a:spcPts val="3229"/>
              </a:lnSpc>
              <a:spcBef>
                <a:spcPts val="95"/>
              </a:spcBef>
            </a:pPr>
            <a:endParaRPr lang="en-GB" sz="3600" spc="-10" dirty="0"/>
          </a:p>
          <a:p>
            <a:pPr marL="16510">
              <a:lnSpc>
                <a:spcPts val="2750"/>
              </a:lnSpc>
            </a:pPr>
            <a:r>
              <a:rPr lang="en-GB" sz="3600" spc="-10" dirty="0">
                <a:solidFill>
                  <a:srgbClr val="4F5757"/>
                </a:solidFill>
              </a:rPr>
              <a:t>Conventional</a:t>
            </a:r>
            <a:r>
              <a:rPr lang="en-GB" sz="3600" spc="-55" dirty="0">
                <a:solidFill>
                  <a:srgbClr val="4F5757"/>
                </a:solidFill>
              </a:rPr>
              <a:t> </a:t>
            </a:r>
            <a:r>
              <a:rPr lang="en-GB" sz="3600" dirty="0">
                <a:solidFill>
                  <a:srgbClr val="4F5757"/>
                </a:solidFill>
              </a:rPr>
              <a:t>forging</a:t>
            </a:r>
            <a:r>
              <a:rPr lang="en-GB" sz="3600" spc="-70" dirty="0">
                <a:solidFill>
                  <a:srgbClr val="4F5757"/>
                </a:solidFill>
              </a:rPr>
              <a:t> </a:t>
            </a:r>
            <a:r>
              <a:rPr lang="en-GB" sz="3600" dirty="0">
                <a:solidFill>
                  <a:srgbClr val="4F5757"/>
                </a:solidFill>
              </a:rPr>
              <a:t>of</a:t>
            </a:r>
            <a:r>
              <a:rPr lang="en-GB" sz="3600" spc="-55" dirty="0">
                <a:solidFill>
                  <a:srgbClr val="4F5757"/>
                </a:solidFill>
              </a:rPr>
              <a:t> </a:t>
            </a:r>
            <a:r>
              <a:rPr lang="en-GB" sz="3600" spc="-20" dirty="0">
                <a:solidFill>
                  <a:srgbClr val="4F5757"/>
                </a:solidFill>
              </a:rPr>
              <a:t>high-</a:t>
            </a:r>
            <a:r>
              <a:rPr lang="en-GB" sz="3600" spc="-10" dirty="0">
                <a:solidFill>
                  <a:srgbClr val="4F5757"/>
                </a:solidFill>
              </a:rPr>
              <a:t>integrity</a:t>
            </a:r>
            <a:r>
              <a:rPr lang="en-GB" sz="3600" spc="-45" dirty="0">
                <a:solidFill>
                  <a:srgbClr val="4F5757"/>
                </a:solidFill>
              </a:rPr>
              <a:t> </a:t>
            </a:r>
            <a:r>
              <a:rPr lang="en-GB" sz="3600" dirty="0">
                <a:solidFill>
                  <a:srgbClr val="4F5757"/>
                </a:solidFill>
              </a:rPr>
              <a:t>parts</a:t>
            </a:r>
            <a:r>
              <a:rPr lang="en-GB" sz="3600" spc="-50" dirty="0">
                <a:solidFill>
                  <a:srgbClr val="4F5757"/>
                </a:solidFill>
              </a:rPr>
              <a:t> </a:t>
            </a:r>
            <a:r>
              <a:rPr lang="en-GB" sz="3600" dirty="0">
                <a:solidFill>
                  <a:srgbClr val="4F5757"/>
                </a:solidFill>
              </a:rPr>
              <a:t>is</a:t>
            </a:r>
            <a:r>
              <a:rPr lang="en-GB" sz="3600" spc="-55" dirty="0">
                <a:solidFill>
                  <a:srgbClr val="4F5757"/>
                </a:solidFill>
              </a:rPr>
              <a:t> </a:t>
            </a:r>
            <a:r>
              <a:rPr lang="en-GB" sz="3600" spc="-30" dirty="0">
                <a:solidFill>
                  <a:srgbClr val="4F5757"/>
                </a:solidFill>
              </a:rPr>
              <a:t>lengthy,</a:t>
            </a:r>
            <a:r>
              <a:rPr lang="en-GB" sz="3600" spc="-45" dirty="0">
                <a:solidFill>
                  <a:srgbClr val="4F5757"/>
                </a:solidFill>
              </a:rPr>
              <a:t> </a:t>
            </a:r>
            <a:r>
              <a:rPr lang="en-GB" sz="3600" dirty="0">
                <a:solidFill>
                  <a:srgbClr val="4F5757"/>
                </a:solidFill>
              </a:rPr>
              <a:t>inflexible</a:t>
            </a:r>
            <a:r>
              <a:rPr lang="en-GB" sz="3600" spc="-55" dirty="0">
                <a:solidFill>
                  <a:srgbClr val="4F5757"/>
                </a:solidFill>
              </a:rPr>
              <a:t> </a:t>
            </a:r>
            <a:r>
              <a:rPr lang="en-GB" sz="3600" dirty="0">
                <a:solidFill>
                  <a:srgbClr val="4F5757"/>
                </a:solidFill>
              </a:rPr>
              <a:t>and</a:t>
            </a:r>
            <a:r>
              <a:rPr lang="en-GB" sz="3600" spc="-55" dirty="0">
                <a:solidFill>
                  <a:srgbClr val="4F5757"/>
                </a:solidFill>
              </a:rPr>
              <a:t> </a:t>
            </a:r>
            <a:r>
              <a:rPr lang="en-GB" sz="3600" spc="-10" dirty="0">
                <a:solidFill>
                  <a:srgbClr val="4F5757"/>
                </a:solidFill>
              </a:rPr>
              <a:t>costly</a:t>
            </a:r>
            <a:endParaRPr lang="en-GB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28C92C-9BCE-8874-C3DE-AC14EEE3B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580" y="2796161"/>
            <a:ext cx="22844839" cy="6562164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DFC7BEB2-0CC3-A78F-FF6B-7D7B2DC95511}"/>
              </a:ext>
            </a:extLst>
          </p:cNvPr>
          <p:cNvSpPr/>
          <p:nvPr/>
        </p:nvSpPr>
        <p:spPr>
          <a:xfrm>
            <a:off x="769580" y="10058400"/>
            <a:ext cx="22844839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753680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" y="238932"/>
            <a:ext cx="20582312" cy="2056034"/>
          </a:xfrm>
        </p:spPr>
        <p:txBody>
          <a:bodyPr/>
          <a:lstStyle/>
          <a:p>
            <a:pPr marL="12700">
              <a:lnSpc>
                <a:spcPts val="3279"/>
              </a:lnSpc>
              <a:spcBef>
                <a:spcPts val="95"/>
              </a:spcBef>
            </a:pPr>
            <a:r>
              <a:rPr lang="en-GB" sz="4800" spc="-10" dirty="0"/>
              <a:t>Proxima</a:t>
            </a:r>
            <a:r>
              <a:rPr lang="en-GB" sz="4800" spc="-40" dirty="0"/>
              <a:t> </a:t>
            </a:r>
            <a:r>
              <a:rPr lang="en-GB" sz="4800" spc="-10" dirty="0"/>
              <a:t>production</a:t>
            </a:r>
            <a:r>
              <a:rPr lang="en-GB" sz="4800" spc="-55" dirty="0"/>
              <a:t> </a:t>
            </a:r>
            <a:r>
              <a:rPr lang="en-GB" sz="4800" dirty="0"/>
              <a:t>supply</a:t>
            </a:r>
            <a:r>
              <a:rPr lang="en-GB" sz="4800" spc="-75" dirty="0"/>
              <a:t> </a:t>
            </a:r>
            <a:r>
              <a:rPr lang="en-GB" sz="4800" dirty="0"/>
              <a:t>chain</a:t>
            </a:r>
            <a:r>
              <a:rPr lang="en-GB" sz="4800" spc="-60" dirty="0"/>
              <a:t> </a:t>
            </a:r>
            <a:r>
              <a:rPr lang="en-GB" sz="4800" spc="-10" dirty="0"/>
              <a:t>offering – This is what we do today</a:t>
            </a:r>
          </a:p>
          <a:p>
            <a:pPr marL="12700">
              <a:lnSpc>
                <a:spcPts val="3279"/>
              </a:lnSpc>
              <a:spcBef>
                <a:spcPts val="95"/>
              </a:spcBef>
            </a:pPr>
            <a:endParaRPr lang="en-GB" sz="4800" spc="-10" dirty="0"/>
          </a:p>
          <a:p>
            <a:pPr marL="12700">
              <a:lnSpc>
                <a:spcPts val="3279"/>
              </a:lnSpc>
              <a:spcBef>
                <a:spcPts val="95"/>
              </a:spcBef>
            </a:pPr>
            <a:r>
              <a:rPr lang="en-GB" sz="4800" dirty="0">
                <a:solidFill>
                  <a:srgbClr val="4F5757"/>
                </a:solidFill>
              </a:rPr>
              <a:t>The</a:t>
            </a:r>
            <a:r>
              <a:rPr lang="en-GB" sz="4800" spc="-50" dirty="0">
                <a:solidFill>
                  <a:srgbClr val="4F5757"/>
                </a:solidFill>
              </a:rPr>
              <a:t> </a:t>
            </a:r>
            <a:r>
              <a:rPr lang="en-GB" sz="4800" spc="-20" dirty="0">
                <a:solidFill>
                  <a:srgbClr val="4F5757"/>
                </a:solidFill>
              </a:rPr>
              <a:t>PM-</a:t>
            </a:r>
            <a:r>
              <a:rPr lang="en-GB" sz="4800" dirty="0">
                <a:solidFill>
                  <a:srgbClr val="4F5757"/>
                </a:solidFill>
              </a:rPr>
              <a:t>HIP</a:t>
            </a:r>
            <a:r>
              <a:rPr lang="en-GB" sz="4800" spc="-50" dirty="0">
                <a:solidFill>
                  <a:srgbClr val="4F5757"/>
                </a:solidFill>
              </a:rPr>
              <a:t> </a:t>
            </a:r>
            <a:r>
              <a:rPr lang="en-GB" sz="4800" dirty="0">
                <a:solidFill>
                  <a:srgbClr val="4F5757"/>
                </a:solidFill>
              </a:rPr>
              <a:t>process</a:t>
            </a:r>
            <a:r>
              <a:rPr lang="en-GB" sz="4800" spc="-55" dirty="0">
                <a:solidFill>
                  <a:srgbClr val="4F5757"/>
                </a:solidFill>
              </a:rPr>
              <a:t> </a:t>
            </a:r>
            <a:r>
              <a:rPr lang="en-GB" sz="4800" dirty="0">
                <a:solidFill>
                  <a:srgbClr val="4F5757"/>
                </a:solidFill>
              </a:rPr>
              <a:t>is</a:t>
            </a:r>
            <a:r>
              <a:rPr lang="en-GB" sz="4800" spc="-45" dirty="0">
                <a:solidFill>
                  <a:srgbClr val="4F5757"/>
                </a:solidFill>
              </a:rPr>
              <a:t> </a:t>
            </a:r>
            <a:r>
              <a:rPr lang="en-GB" sz="4800" dirty="0">
                <a:solidFill>
                  <a:srgbClr val="4F5757"/>
                </a:solidFill>
              </a:rPr>
              <a:t>fast,</a:t>
            </a:r>
            <a:r>
              <a:rPr lang="en-GB" sz="4800" spc="-45" dirty="0">
                <a:solidFill>
                  <a:srgbClr val="4F5757"/>
                </a:solidFill>
              </a:rPr>
              <a:t> </a:t>
            </a:r>
            <a:r>
              <a:rPr lang="en-GB" sz="4800" dirty="0">
                <a:solidFill>
                  <a:srgbClr val="4F5757"/>
                </a:solidFill>
              </a:rPr>
              <a:t>efficient</a:t>
            </a:r>
            <a:r>
              <a:rPr lang="en-GB" sz="4800" spc="-45" dirty="0">
                <a:solidFill>
                  <a:srgbClr val="4F5757"/>
                </a:solidFill>
              </a:rPr>
              <a:t> </a:t>
            </a:r>
            <a:r>
              <a:rPr lang="en-GB" sz="4800" dirty="0">
                <a:solidFill>
                  <a:srgbClr val="4F5757"/>
                </a:solidFill>
              </a:rPr>
              <a:t>and</a:t>
            </a:r>
            <a:r>
              <a:rPr lang="en-GB" sz="4800" spc="-45" dirty="0">
                <a:solidFill>
                  <a:srgbClr val="4F5757"/>
                </a:solidFill>
              </a:rPr>
              <a:t> </a:t>
            </a:r>
            <a:r>
              <a:rPr lang="en-GB" sz="4800" dirty="0">
                <a:solidFill>
                  <a:srgbClr val="4F5757"/>
                </a:solidFill>
              </a:rPr>
              <a:t>highly</a:t>
            </a:r>
            <a:r>
              <a:rPr lang="en-GB" sz="4800" spc="-50" dirty="0">
                <a:solidFill>
                  <a:srgbClr val="4F5757"/>
                </a:solidFill>
              </a:rPr>
              <a:t> </a:t>
            </a:r>
            <a:r>
              <a:rPr lang="en-GB" sz="4800" spc="-10" dirty="0">
                <a:solidFill>
                  <a:srgbClr val="4F5757"/>
                </a:solidFill>
              </a:rPr>
              <a:t>flexible –</a:t>
            </a:r>
          </a:p>
          <a:p>
            <a:pPr marL="12700">
              <a:lnSpc>
                <a:spcPts val="3279"/>
              </a:lnSpc>
              <a:spcBef>
                <a:spcPts val="95"/>
              </a:spcBef>
            </a:pPr>
            <a:endParaRPr lang="en-GB" sz="4800" spc="-10" dirty="0">
              <a:solidFill>
                <a:srgbClr val="4F5757"/>
              </a:solidFill>
            </a:endParaRPr>
          </a:p>
          <a:p>
            <a:pPr marL="12700">
              <a:lnSpc>
                <a:spcPts val="3279"/>
              </a:lnSpc>
              <a:spcBef>
                <a:spcPts val="95"/>
              </a:spcBef>
            </a:pPr>
            <a:r>
              <a:rPr lang="en-GB" sz="4800" spc="-10" dirty="0">
                <a:solidFill>
                  <a:srgbClr val="4F5757"/>
                </a:solidFill>
              </a:rPr>
              <a:t> it reduces cost, reduces lead-time </a:t>
            </a:r>
            <a:endParaRPr lang="en-US" sz="48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844981-D576-13C5-D7D6-F7853F53F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67" y="4285129"/>
            <a:ext cx="24169465" cy="5952565"/>
          </a:xfrm>
          <a:prstGeom prst="rect">
            <a:avLst/>
          </a:prstGeom>
        </p:spPr>
      </p:pic>
      <p:sp>
        <p:nvSpPr>
          <p:cNvPr id="33" name="Arrow: Right 32">
            <a:extLst>
              <a:ext uri="{FF2B5EF4-FFF2-40B4-BE49-F238E27FC236}">
                <a16:creationId xmlns:a16="http://schemas.microsoft.com/office/drawing/2014/main" id="{0304E564-6327-0E70-FD33-CB42F8B106AC}"/>
              </a:ext>
            </a:extLst>
          </p:cNvPr>
          <p:cNvSpPr/>
          <p:nvPr/>
        </p:nvSpPr>
        <p:spPr>
          <a:xfrm>
            <a:off x="322729" y="11412338"/>
            <a:ext cx="23810259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79181-AD89-136D-31C6-FB906CB925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6037859" cy="1857155"/>
          </a:xfrm>
        </p:spPr>
        <p:txBody>
          <a:bodyPr/>
          <a:lstStyle/>
          <a:p>
            <a:r>
              <a:rPr lang="en-GB" dirty="0"/>
              <a:t>Designing a Capsule for PM-HIP </a:t>
            </a:r>
          </a:p>
        </p:txBody>
      </p:sp>
      <p:pic>
        <p:nvPicPr>
          <p:cNvPr id="4" name="Compaction">
            <a:hlinkClick r:id="" action="ppaction://media"/>
            <a:extLst>
              <a:ext uri="{FF2B5EF4-FFF2-40B4-BE49-F238E27FC236}">
                <a16:creationId xmlns:a16="http://schemas.microsoft.com/office/drawing/2014/main" id="{68CFC213-F449-C73B-A174-A2ABE0E15E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65687" y="2384613"/>
            <a:ext cx="14382385" cy="78732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93F756-5695-C8A8-0474-B78FDB0AB4BD}"/>
              </a:ext>
            </a:extLst>
          </p:cNvPr>
          <p:cNvSpPr txBox="1"/>
          <p:nvPr/>
        </p:nvSpPr>
        <p:spPr>
          <a:xfrm>
            <a:off x="1506071" y="2804085"/>
            <a:ext cx="6436658" cy="656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Request a model from the customer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800" dirty="0">
                <a:solidFill>
                  <a:schemeClr val="tx1"/>
                </a:solidFill>
              </a:rPr>
              <a:t>Proxima takes this model and creates a ‘preform’ to ensure total clean up during the CNC machining stage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Proxima now simulates how the preform </a:t>
            </a:r>
            <a:r>
              <a:rPr lang="en-GB" sz="2800" dirty="0">
                <a:solidFill>
                  <a:schemeClr val="tx1"/>
                </a:solidFill>
              </a:rPr>
              <a:t>could change shape under the high pressure of Hot Isostatic Pressing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Proxima may have two or three virtual simulations, continually amending the preform until we have a good fit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800" dirty="0">
                <a:solidFill>
                  <a:schemeClr val="tx1"/>
                </a:solidFill>
              </a:rPr>
              <a:t>Proxima builds the steel capsule around the exterior contours of the preform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2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Next stage is welding, leak test, bake-out &amp; HIP</a:t>
            </a:r>
          </a:p>
        </p:txBody>
      </p:sp>
    </p:spTree>
    <p:extLst>
      <p:ext uri="{BB962C8B-B14F-4D97-AF65-F5344CB8AC3E}">
        <p14:creationId xmlns:p14="http://schemas.microsoft.com/office/powerpoint/2010/main" val="8070809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257912-C2E6-B6FC-9E8B-7E7249215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5589624" cy="1857155"/>
          </a:xfrm>
        </p:spPr>
        <p:txBody>
          <a:bodyPr/>
          <a:lstStyle/>
          <a:p>
            <a:r>
              <a:rPr lang="en-GB" dirty="0"/>
              <a:t>Encapsulation – Capsule Welding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BFF25F-3246-4493-9FF8-54340823B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916" y="2383767"/>
            <a:ext cx="6704903" cy="44742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B98CA9-03E6-1C6F-F1E8-0AB99158E394}"/>
              </a:ext>
            </a:extLst>
          </p:cNvPr>
          <p:cNvSpPr txBox="1"/>
          <p:nvPr/>
        </p:nvSpPr>
        <p:spPr>
          <a:xfrm flipH="1">
            <a:off x="753034" y="3307096"/>
            <a:ext cx="7978588" cy="4411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GB" dirty="0"/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TIG welding for guaranteed penetration – all welders are coded 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Leak Check to ensure a gas tight capsule</a:t>
            </a: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Capsule now ready for powder filling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GB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B6C26E-3C82-B11C-B165-DFEF7AA9DF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3341" y="7226001"/>
            <a:ext cx="7334369" cy="489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849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66770-0B9F-FA0A-02B4-DD5FC873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351A9-0404-4348-3F61-BC8C3B4BE4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5589624" cy="1857155"/>
          </a:xfrm>
        </p:spPr>
        <p:txBody>
          <a:bodyPr/>
          <a:lstStyle/>
          <a:p>
            <a:r>
              <a:rPr lang="en-GB" dirty="0"/>
              <a:t>Encapsulation – Filling Stations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7F9519-04F4-B1A9-6B24-6FD2D296135C}"/>
              </a:ext>
            </a:extLst>
          </p:cNvPr>
          <p:cNvSpPr txBox="1"/>
          <p:nvPr/>
        </p:nvSpPr>
        <p:spPr>
          <a:xfrm flipH="1">
            <a:off x="251014" y="3061526"/>
            <a:ext cx="7978588" cy="77354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GB" dirty="0"/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Correct powder (Powder size distribution) selected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Weight of powder is recorded </a:t>
            </a:r>
            <a:r>
              <a:rPr lang="en-GB" sz="3600" dirty="0"/>
              <a:t>before and after filling (minus the capsule weight)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Capsule now ready for powder filling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Vibration table with gravity flexible hoses connected to a hopper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ATEX rated rooms to reduce ignition risk from titanium powder –  industry known risk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GB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7C2FF1-4C6F-309E-8F2A-6A068900A5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0966" y="7288305"/>
            <a:ext cx="7924800" cy="52882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EBE5E0-DCCD-C326-4369-AC73754D4C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180" y="1569720"/>
            <a:ext cx="7924800" cy="52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554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FA05E-D9FC-5137-FA44-54BC76A01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E835E-2B2E-94A2-BEFF-271148646C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6557812" cy="1857155"/>
          </a:xfrm>
        </p:spPr>
        <p:txBody>
          <a:bodyPr/>
          <a:lstStyle/>
          <a:p>
            <a:r>
              <a:rPr lang="en-GB" dirty="0"/>
              <a:t>Encapsulation – Bake Out &amp; Vacuum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0050FD-334E-3295-FF5B-91DA90891B5D}"/>
              </a:ext>
            </a:extLst>
          </p:cNvPr>
          <p:cNvSpPr txBox="1"/>
          <p:nvPr/>
        </p:nvSpPr>
        <p:spPr>
          <a:xfrm flipH="1">
            <a:off x="251014" y="3338526"/>
            <a:ext cx="7978588" cy="71814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GB" dirty="0"/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Capsule with Titanium powder is removed from the filling station and transferred to the bake o</a:t>
            </a:r>
            <a:r>
              <a:rPr lang="en-GB" sz="3600" dirty="0"/>
              <a:t>ut oven and vacuum system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Proxima </a:t>
            </a:r>
            <a:r>
              <a:rPr lang="en-GB" sz="3600" dirty="0"/>
              <a:t>constantly measures the vacuum level and condition of powder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Once the </a:t>
            </a:r>
            <a:r>
              <a:rPr lang="en-GB" sz="3600" dirty="0"/>
              <a:t>desired levels are achieved, we must ‘hot-crimp’ which totally seals the capsule from the outside environment</a:t>
            </a: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GB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45B41-A9AD-3FE3-4E78-025429C568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106" y="2112670"/>
            <a:ext cx="7217933" cy="4816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5CB88-D907-BFA6-ADFC-FD5904DB81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9" r="16264"/>
          <a:stretch/>
        </p:blipFill>
        <p:spPr>
          <a:xfrm>
            <a:off x="19309307" y="7614298"/>
            <a:ext cx="2741093" cy="426375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952E2A-6293-A477-546A-F1DE16C281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4" r="3323"/>
          <a:stretch/>
        </p:blipFill>
        <p:spPr>
          <a:xfrm>
            <a:off x="15401365" y="7614298"/>
            <a:ext cx="3545066" cy="426375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1202760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413A0-1178-9A3E-04E8-6AE4FD24E0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HIP – Hot Isostatic Pressing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44BA2B-81B5-AEF2-EFDC-5FB263E0A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0635" y="2580004"/>
            <a:ext cx="11209374" cy="792663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96629B-F3D6-0ACB-C932-22CD3FF45921}"/>
              </a:ext>
            </a:extLst>
          </p:cNvPr>
          <p:cNvSpPr txBox="1"/>
          <p:nvPr/>
        </p:nvSpPr>
        <p:spPr>
          <a:xfrm>
            <a:off x="430307" y="2580004"/>
            <a:ext cx="9914964" cy="84125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Pressure vessel furnace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Combination of heat &amp; pressure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Heat the vessel to a set temperature which the capsule and titanium powder is in a ‘plastic form’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Argon gas is compressed into the hot vessel which creates gas expansion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This powerful gas expansion forces/squishes/consolidates the capsule into the designed preform shape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Heat and pressure is removed – leaving a consolidated ‘preform’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dirty="0"/>
              <a:t>The capsule shrinks between 8% &amp; 15% between the start and finish of the HIP process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1C0AFA-2980-C975-40FB-45F48C0D4EDB}"/>
              </a:ext>
            </a:extLst>
          </p:cNvPr>
          <p:cNvSpPr txBox="1"/>
          <p:nvPr/>
        </p:nvSpPr>
        <p:spPr>
          <a:xfrm>
            <a:off x="17411460" y="11423084"/>
            <a:ext cx="1769715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800" dirty="0"/>
              <a:t>Courtesy of EPSI</a:t>
            </a: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9124681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4920B-C94D-3CB4-F228-DF3F8C45E1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359939"/>
            <a:ext cx="16073718" cy="1736147"/>
          </a:xfrm>
        </p:spPr>
        <p:txBody>
          <a:bodyPr/>
          <a:lstStyle/>
          <a:p>
            <a:r>
              <a:rPr lang="en-GB" dirty="0"/>
              <a:t>Encapsulation – Post Simulation Verification of Shape</a:t>
            </a:r>
          </a:p>
        </p:txBody>
      </p:sp>
      <p:pic>
        <p:nvPicPr>
          <p:cNvPr id="32" name="Picture 9">
            <a:extLst>
              <a:ext uri="{FF2B5EF4-FFF2-40B4-BE49-F238E27FC236}">
                <a16:creationId xmlns:a16="http://schemas.microsoft.com/office/drawing/2014/main" id="{58718F41-16D7-FF51-2110-B0F74D18A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909" y="4766534"/>
            <a:ext cx="3950572" cy="34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10">
            <a:extLst>
              <a:ext uri="{FF2B5EF4-FFF2-40B4-BE49-F238E27FC236}">
                <a16:creationId xmlns:a16="http://schemas.microsoft.com/office/drawing/2014/main" id="{8801F613-B161-D336-466A-32DA683A3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8420" y="3757497"/>
            <a:ext cx="2750648" cy="83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914400" hangingPunct="1">
              <a:buFont typeface="Arial" panose="020B0604020202020204" pitchFamily="34" charset="0"/>
              <a:buChar char="•"/>
            </a:pPr>
            <a:r>
              <a:rPr lang="en-GB" altLang="en-US" sz="2398" kern="1200" dirty="0">
                <a:solidFill>
                  <a:srgbClr val="002945"/>
                </a:solidFill>
                <a:latin typeface="Larsseit"/>
              </a:rPr>
              <a:t>Scan Data Post-HIP</a:t>
            </a:r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3BC684C0-7EB5-6823-A622-1DBCB89DA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0464" y="3729574"/>
            <a:ext cx="3257034" cy="83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914400" hangingPunct="1">
              <a:buFont typeface="Arial" panose="020B0604020202020204" pitchFamily="34" charset="0"/>
              <a:buChar char="•"/>
            </a:pPr>
            <a:r>
              <a:rPr lang="en-GB" altLang="en-US" sz="2398" kern="1200" dirty="0">
                <a:solidFill>
                  <a:srgbClr val="002945"/>
                </a:solidFill>
                <a:latin typeface="Larsseit"/>
              </a:rPr>
              <a:t>Deformation Prediction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FB15ECB-ABC4-1020-E525-5F872764CB6E}"/>
              </a:ext>
            </a:extLst>
          </p:cNvPr>
          <p:cNvCxnSpPr>
            <a:cxnSpLocks/>
          </p:cNvCxnSpPr>
          <p:nvPr/>
        </p:nvCxnSpPr>
        <p:spPr>
          <a:xfrm flipH="1">
            <a:off x="15867529" y="4753087"/>
            <a:ext cx="903069" cy="392655"/>
          </a:xfrm>
          <a:prstGeom prst="straightConnector1">
            <a:avLst/>
          </a:prstGeom>
          <a:noFill/>
          <a:ln w="25400" cap="flat" cmpd="sng" algn="ctr">
            <a:solidFill>
              <a:srgbClr val="EC7B46"/>
            </a:solidFill>
            <a:prstDash val="solid"/>
            <a:tailEnd type="triangle"/>
          </a:ln>
          <a:effectLst/>
        </p:spPr>
      </p:cxnSp>
      <p:pic>
        <p:nvPicPr>
          <p:cNvPr id="39" name="Half_link_5">
            <a:hlinkClick r:id="" action="ppaction://media"/>
            <a:extLst>
              <a:ext uri="{FF2B5EF4-FFF2-40B4-BE49-F238E27FC236}">
                <a16:creationId xmlns:a16="http://schemas.microsoft.com/office/drawing/2014/main" id="{3B67FC95-0E72-622C-5DCD-643F824B00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6200" r="31466" b="10596"/>
          <a:stretch/>
        </p:blipFill>
        <p:spPr>
          <a:xfrm>
            <a:off x="640400" y="4724407"/>
            <a:ext cx="3957098" cy="3476288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6B222995-12E0-C712-E5C4-8B537099430F}"/>
              </a:ext>
            </a:extLst>
          </p:cNvPr>
          <p:cNvSpPr/>
          <p:nvPr/>
        </p:nvSpPr>
        <p:spPr>
          <a:xfrm>
            <a:off x="1454216" y="6462551"/>
            <a:ext cx="5347924" cy="256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hangingPunct="1">
              <a:defRPr/>
            </a:pPr>
            <a:r>
              <a:rPr lang="en-US" sz="1066" kern="1200" dirty="0">
                <a:solidFill>
                  <a:srgbClr val="EDEDED"/>
                </a:solidFill>
                <a:latin typeface="Agency FB" panose="020B0503020202020204" pitchFamily="34" charset="0"/>
              </a:rPr>
              <a:t>Internal Circulation and Distribution Only</a:t>
            </a:r>
          </a:p>
        </p:txBody>
      </p:sp>
      <p:pic>
        <p:nvPicPr>
          <p:cNvPr id="42" name="Picture 6" descr="A picture containing ground, wooden, outdoor, sitting&#10;&#10;Description generated with very high confidence">
            <a:extLst>
              <a:ext uri="{FF2B5EF4-FFF2-40B4-BE49-F238E27FC236}">
                <a16:creationId xmlns:a16="http://schemas.microsoft.com/office/drawing/2014/main" id="{DA5C4B1A-FE01-02FB-DAC2-0810975CF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290" y="4724407"/>
            <a:ext cx="4635794" cy="3476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16">
            <a:extLst>
              <a:ext uri="{FF2B5EF4-FFF2-40B4-BE49-F238E27FC236}">
                <a16:creationId xmlns:a16="http://schemas.microsoft.com/office/drawing/2014/main" id="{D65C4BC8-0186-822C-74FD-F7ABE800A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5433" y="3857470"/>
            <a:ext cx="2934733" cy="461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398" kern="1200" noProof="0" dirty="0"/>
              <a:t>Out of the HIP</a:t>
            </a:r>
            <a:endParaRPr kumimoji="0" lang="en-GB" altLang="en-US" sz="2398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D38DA39-566D-197A-CA3F-E93B7C48E2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496" y="4739639"/>
            <a:ext cx="5249726" cy="3503183"/>
          </a:xfrm>
          <a:prstGeom prst="rect">
            <a:avLst/>
          </a:prstGeom>
        </p:spPr>
      </p:pic>
      <p:sp>
        <p:nvSpPr>
          <p:cNvPr id="50" name="TextBox 16">
            <a:extLst>
              <a:ext uri="{FF2B5EF4-FFF2-40B4-BE49-F238E27FC236}">
                <a16:creationId xmlns:a16="http://schemas.microsoft.com/office/drawing/2014/main" id="{CD2660E9-B55C-7F95-B0D7-64EA0A309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89377" y="3587067"/>
            <a:ext cx="2934733" cy="83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398" kern="1200" dirty="0">
                <a:solidFill>
                  <a:srgbClr val="002945"/>
                </a:solidFill>
              </a:rPr>
              <a:t>Semi-machined Demonstrator</a:t>
            </a:r>
            <a:endParaRPr kumimoji="0" lang="en-GB" altLang="en-US" sz="2398" b="0" i="0" u="none" strike="noStrike" kern="1200" cap="none" spc="0" normalizeH="0" baseline="0" noProof="0" dirty="0">
              <a:ln>
                <a:noFill/>
              </a:ln>
              <a:solidFill>
                <a:srgbClr val="002945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7150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6FED552-E477-4B48-B337-6137AB144942}"/>
</file>

<file path=customXml/itemProps2.xml><?xml version="1.0" encoding="utf-8"?>
<ds:datastoreItem xmlns:ds="http://schemas.openxmlformats.org/officeDocument/2006/customXml" ds:itemID="{016B9456-8C4A-49D1-8B01-996AE61B2A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4636DB-780E-4A14-9EC8-36C3284043C4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1677</TotalTime>
  <Words>565</Words>
  <Application>Microsoft Office PowerPoint</Application>
  <PresentationFormat>Custom</PresentationFormat>
  <Paragraphs>69</Paragraphs>
  <Slides>14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Agency FB</vt:lpstr>
      <vt:lpstr>Arial</vt:lpstr>
      <vt:lpstr>Calibri</vt:lpstr>
      <vt:lpstr>Helvetica Light</vt:lpstr>
      <vt:lpstr>Helvetica Neue</vt:lpstr>
      <vt:lpstr>Larsseit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338</cp:revision>
  <dcterms:modified xsi:type="dcterms:W3CDTF">2026-08-08T00:56:11Z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